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1" autoAdjust="0"/>
    <p:restoredTop sz="76209"/>
  </p:normalViewPr>
  <p:slideViewPr>
    <p:cSldViewPr snapToGrid="0">
      <p:cViewPr varScale="1">
        <p:scale>
          <a:sx n="20" d="100"/>
          <a:sy n="20" d="100"/>
        </p:scale>
        <p:origin x="2076"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004E6-12D2-D447-AE1D-012F7232E1DD}" type="datetimeFigureOut">
              <a:rPr lang="pt-BR" smtClean="0"/>
              <a:t>02/07/2020</a:t>
            </a:fld>
            <a:endParaRPr lang="pt-BR"/>
          </a:p>
        </p:txBody>
      </p:sp>
      <p:sp>
        <p:nvSpPr>
          <p:cNvPr id="4" name="Espaço Reservado para Imagem de Slide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67D3C-6B1C-A44C-A999-BB09D7942918}" type="slidenum">
              <a:rPr lang="pt-BR" smtClean="0"/>
              <a:t>‹Nr.›</a:t>
            </a:fld>
            <a:endParaRPr lang="pt-BR"/>
          </a:p>
        </p:txBody>
      </p:sp>
    </p:spTree>
    <p:extLst>
      <p:ext uri="{BB962C8B-B14F-4D97-AF65-F5344CB8AC3E}">
        <p14:creationId xmlns:p14="http://schemas.microsoft.com/office/powerpoint/2010/main" val="1257431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just" defTabSz="525571" rtl="0" eaLnBrk="0" fontAlgn="base" latinLnBrk="0" hangingPunct="0">
              <a:lnSpc>
                <a:spcPct val="100000"/>
              </a:lnSpc>
              <a:spcBef>
                <a:spcPct val="0"/>
              </a:spcBef>
              <a:spcAft>
                <a:spcPct val="0"/>
              </a:spcAft>
              <a:buClrTx/>
              <a:buSzTx/>
              <a:buFontTx/>
              <a:buNone/>
              <a:tabLst/>
              <a:defRPr/>
            </a:pPr>
            <a:r>
              <a:rPr lang="en-US" altLang="en-US" sz="1200" b="0" dirty="0">
                <a:solidFill>
                  <a:srgbClr val="E72240"/>
                </a:solidFill>
                <a:latin typeface="Arial" panose="020B0604020202020204" pitchFamily="34" charset="0"/>
              </a:rPr>
              <a:t>Hi, my name is Lino Neves da Silveira, and I am here to present to you the </a:t>
            </a:r>
            <a:r>
              <a:rPr lang="en-US" altLang="en-US" sz="1200" b="1" dirty="0">
                <a:solidFill>
                  <a:schemeClr val="bg1"/>
                </a:solidFill>
                <a:latin typeface="Arial" panose="020B0604020202020204" pitchFamily="34" charset="0"/>
              </a:rPr>
              <a:t>MAIN RESULTS OF THE ACTIVE PHARMACOVIGILANCE STRATEGY IN WOMEN LIVING WITH HIV ON DTG-CONTAINING REGIMENS IN BRAZIL</a:t>
            </a:r>
            <a:r>
              <a:rPr lang="en-US" altLang="en-US" sz="1200" b="0" dirty="0">
                <a:solidFill>
                  <a:srgbClr val="E72240"/>
                </a:solidFill>
                <a:latin typeface="Arial" panose="020B0604020202020204" pitchFamily="34" charset="0"/>
              </a:rPr>
              <a:t>. I want to take this opportunity to thank all my colleagues for this research. I have no conflict of interests to disclosure.</a:t>
            </a:r>
          </a:p>
          <a:p>
            <a:pPr marL="0" marR="0" lvl="0" indent="0" algn="just" defTabSz="525571" rtl="0" eaLnBrk="0" fontAlgn="base" latinLnBrk="0" hangingPunct="0">
              <a:lnSpc>
                <a:spcPct val="100000"/>
              </a:lnSpc>
              <a:spcBef>
                <a:spcPct val="0"/>
              </a:spcBef>
              <a:spcAft>
                <a:spcPct val="0"/>
              </a:spcAft>
              <a:buClrTx/>
              <a:buSzTx/>
              <a:buFontTx/>
              <a:buNone/>
              <a:tabLst/>
              <a:defRPr/>
            </a:pPr>
            <a:endParaRPr lang="en-US" altLang="en-US" sz="1200" b="0" dirty="0">
              <a:solidFill>
                <a:srgbClr val="E72240"/>
              </a:solidFill>
              <a:latin typeface="Arial" panose="020B0604020202020204" pitchFamily="34" charset="0"/>
            </a:endParaRPr>
          </a:p>
          <a:p>
            <a:pPr marL="0" marR="0" lvl="0" indent="0" algn="just" defTabSz="525571"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In 2017, the Brazilian Ministry of Health incorporated dolutegravir (DTG) both for preferred first-line regimen and for switch/rescue regimens. At the same time, considering the amount of people that would be exposed to this relatively new medication, an active pharmacovigilance strategy was implemented for all people living with HIV using DTG-containing regimens. It is a fact that Women living with HIV have been underrepresented in clinical trials and there is a lack of information of adverse events related to antiretroviral among them. </a:t>
            </a:r>
          </a:p>
          <a:p>
            <a:pPr marL="0" marR="0" lvl="0" indent="0" algn="just" defTabSz="525571" rtl="0" eaLnBrk="0" fontAlgn="base" latinLnBrk="0" hangingPunct="0">
              <a:lnSpc>
                <a:spcPct val="100000"/>
              </a:lnSpc>
              <a:spcBef>
                <a:spcPct val="0"/>
              </a:spcBef>
              <a:spcAft>
                <a:spcPct val="0"/>
              </a:spcAft>
              <a:buClrTx/>
              <a:buSzTx/>
              <a:buFontTx/>
              <a:buNone/>
              <a:tabLst/>
              <a:defRPr/>
            </a:pPr>
            <a:endParaRPr lang="pt-BR" sz="1200" kern="1200" dirty="0">
              <a:solidFill>
                <a:schemeClr val="tx1"/>
              </a:solidFill>
              <a:effectLst/>
              <a:latin typeface="+mn-lt"/>
              <a:ea typeface="+mn-ea"/>
              <a:cs typeface="+mn-cs"/>
            </a:endParaRPr>
          </a:p>
          <a:p>
            <a:pPr marL="0" marR="0" lvl="0" indent="0" algn="just" defTabSz="525571"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Our methods were:</a:t>
            </a:r>
          </a:p>
          <a:p>
            <a:pPr marL="0" marR="0" lvl="0" indent="0" algn="just" defTabSz="525571"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As the inclusion criteria, we selected all WLHIV aged more than 18yo who were using DTG Containing Regimen and filled the pharmacovigilance form from April two thousand seventeen 2017 and October two thousand nineteen 2019. </a:t>
            </a:r>
          </a:p>
          <a:p>
            <a:pPr marL="0" marR="0" lvl="0" indent="0" algn="just" defTabSz="525571"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We estimated the incidence of adverse event (AE) by person year (PY), the prevalence of an Adverse Event stratified by some demographic and clinical variables and described the most common Adverse Events. </a:t>
            </a:r>
            <a:endParaRPr lang="pt-BR" sz="1200" kern="1200" dirty="0">
              <a:solidFill>
                <a:schemeClr val="tx1"/>
              </a:solidFill>
              <a:effectLst/>
              <a:latin typeface="+mn-lt"/>
              <a:ea typeface="+mn-ea"/>
              <a:cs typeface="+mn-cs"/>
            </a:endParaRPr>
          </a:p>
          <a:p>
            <a:pPr marL="0" marR="0" lvl="0" indent="0" algn="just" defTabSz="525571" rtl="0" eaLnBrk="0" fontAlgn="base" latinLnBrk="0" hangingPunct="0">
              <a:lnSpc>
                <a:spcPct val="100000"/>
              </a:lnSpc>
              <a:spcBef>
                <a:spcPct val="0"/>
              </a:spcBef>
              <a:spcAft>
                <a:spcPct val="0"/>
              </a:spcAft>
              <a:buClrTx/>
              <a:buSzTx/>
              <a:buFontTx/>
              <a:buNone/>
              <a:tabLst/>
              <a:defRPr/>
            </a:pPr>
            <a:endParaRPr lang="en-US" altLang="en-US" sz="1200" b="0" dirty="0">
              <a:solidFill>
                <a:srgbClr val="E72240"/>
              </a:solidFill>
              <a:latin typeface="Arial" panose="020B0604020202020204" pitchFamily="34" charset="0"/>
            </a:endParaRPr>
          </a:p>
          <a:p>
            <a:pPr marL="0" marR="0" lvl="0" indent="0" algn="just" defTabSz="525571"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Out of eighty-six thousand WLHIV on DTG-CR, 90% filled the pharmacovigilance form. Data on seventy-seven thousand seven hundred ninety-two 77,792 WLHIV, eighty-six thousand nine-person year 86,009 PY and one thousand sixty-two 1,062 Adverse Events were included; </a:t>
            </a:r>
          </a:p>
          <a:p>
            <a:pPr marL="0" marR="0" lvl="0" indent="0" algn="just" defTabSz="525571"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overall incidence rate of Adverse Events was one point twenty-three 1,23 for each one hundred person-year 1.23/100PY. Prevalence of AE was 1.4% (IC95%:1.28%-1.45%). </a:t>
            </a:r>
          </a:p>
          <a:p>
            <a:pPr marL="0" marR="0" lvl="0" indent="0" algn="just" defTabSz="525571" rtl="0" eaLnBrk="0" fontAlgn="base" latinLnBrk="0" hangingPunct="0">
              <a:lnSpc>
                <a:spcPct val="100000"/>
              </a:lnSpc>
              <a:spcBef>
                <a:spcPct val="0"/>
              </a:spcBef>
              <a:spcAft>
                <a:spcPct val="0"/>
              </a:spcAft>
              <a:buClrTx/>
              <a:buSzTx/>
              <a:buFontTx/>
              <a:buNone/>
              <a:tabLst/>
              <a:defRPr/>
            </a:pPr>
            <a:r>
              <a:rPr lang="en-US" altLang="en-US" sz="1200" dirty="0">
                <a:solidFill>
                  <a:srgbClr val="000000"/>
                </a:solidFill>
                <a:latin typeface="Arial" panose="020B0604020202020204" pitchFamily="34" charset="0"/>
              </a:rPr>
              <a:t>Table 1 presents the main demographic and clinical characteristics of WLHIV with AE. </a:t>
            </a:r>
            <a:r>
              <a:rPr lang="en-US" sz="1200" kern="1200" dirty="0">
                <a:solidFill>
                  <a:schemeClr val="tx1"/>
                </a:solidFill>
                <a:effectLst/>
                <a:latin typeface="+mn-lt"/>
                <a:ea typeface="+mn-ea"/>
                <a:cs typeface="+mn-cs"/>
              </a:rPr>
              <a:t>The median age was forty-four 44years old (IQR:35-53), thirty-five percent 35% were 25-39yo, forty-seven percent 47% were white/yellow, twenty-eight percent 28% had 8-11 years of education, the most common region of residence were south and southeast (37% each), fifty-eight percent 58% were treatment naïve and forty-two 42% had a lymphocyte T CD4</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higher than three hundred fifty cells/millimeter</a:t>
            </a:r>
          </a:p>
          <a:p>
            <a:pPr marL="0" marR="0" lvl="0" indent="0" algn="just" defTabSz="525571" rtl="0" eaLnBrk="0" fontAlgn="base" latinLnBrk="0" hangingPunct="0">
              <a:lnSpc>
                <a:spcPct val="100000"/>
              </a:lnSpc>
              <a:spcBef>
                <a:spcPct val="0"/>
              </a:spcBef>
              <a:spcAft>
                <a:spcPct val="0"/>
              </a:spcAft>
              <a:buClrTx/>
              <a:buSzTx/>
              <a:buFontTx/>
              <a:buNone/>
              <a:tabLst/>
              <a:defRPr/>
            </a:pPr>
            <a:r>
              <a:rPr lang="en-US" altLang="en-US" sz="1200" dirty="0">
                <a:solidFill>
                  <a:srgbClr val="000000"/>
                </a:solidFill>
                <a:latin typeface="Arial" panose="020B0604020202020204" pitchFamily="34" charset="0"/>
              </a:rPr>
              <a:t>Most common AE reported are presented in table 2 </a:t>
            </a:r>
            <a:r>
              <a:rPr lang="en-US" sz="1200" kern="1200" dirty="0">
                <a:solidFill>
                  <a:schemeClr val="tx1"/>
                </a:solidFill>
                <a:effectLst/>
                <a:latin typeface="+mn-lt"/>
                <a:ea typeface="+mn-ea"/>
                <a:cs typeface="+mn-cs"/>
              </a:rPr>
              <a:t>and they were nausea (0.43%;333), headache (0.27%;212), diarrhea (0.18%;141), skin disorders (0.18%;140), balance disorders (0.15%;120) and insomnia (0.13%; 103). As a side note Twenty-one women reported weight gain and seven weight loss. Psychological disorders were reported by forty eight  women, and out of those, 20 reported depression. Severe AE were reported by seventy-two women, a prevalence of 0.09%;IC95%:0.07%-0.11%.</a:t>
            </a:r>
            <a:endParaRPr lang="pt-BR" sz="1200" kern="1200" dirty="0">
              <a:solidFill>
                <a:schemeClr val="tx1"/>
              </a:solidFill>
              <a:effectLst/>
              <a:latin typeface="+mn-lt"/>
              <a:ea typeface="+mn-ea"/>
              <a:cs typeface="+mn-cs"/>
            </a:endParaRPr>
          </a:p>
          <a:p>
            <a:pPr marL="0" marR="0" lvl="0" indent="0" algn="just" defTabSz="525571"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just" defTabSz="525571"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As a conclusion, This real-life cohort study in Brazil of WLHIV was consistent with randomized controlled trials worldwide, demonstrating low prevalence of self-reported Adverse events associated with the use of DTG-CR and no unexpected symptoms were reported. Considering the difference in pharmacokinetics, use of contraceptive medications and concerns about conception, this study emphasizes the importance of a specific look to WLHIV, especially pregnant women living with HIV, regarding the safety data on the use of DTG.</a:t>
            </a:r>
            <a:endParaRPr lang="pt-BR" sz="1200" kern="1200" dirty="0">
              <a:solidFill>
                <a:schemeClr val="tx1"/>
              </a:solidFill>
              <a:effectLst/>
              <a:latin typeface="+mn-lt"/>
              <a:ea typeface="+mn-ea"/>
              <a:cs typeface="+mn-cs"/>
            </a:endParaRPr>
          </a:p>
          <a:p>
            <a:pPr marL="0" marR="0" lvl="0" indent="0" algn="just" defTabSz="525571" rtl="0" eaLnBrk="0" fontAlgn="base" latinLnBrk="0" hangingPunct="0">
              <a:lnSpc>
                <a:spcPct val="100000"/>
              </a:lnSpc>
              <a:spcBef>
                <a:spcPct val="0"/>
              </a:spcBef>
              <a:spcAft>
                <a:spcPct val="0"/>
              </a:spcAft>
              <a:buClrTx/>
              <a:buSzTx/>
              <a:buFontTx/>
              <a:buNone/>
              <a:tabLst/>
              <a:defRPr/>
            </a:pPr>
            <a:endParaRPr lang="en-US" altLang="en-US" sz="1200" dirty="0">
              <a:solidFill>
                <a:srgbClr val="000000"/>
              </a:solidFill>
              <a:latin typeface="Arial" panose="020B0604020202020204" pitchFamily="34" charset="0"/>
            </a:endParaRPr>
          </a:p>
          <a:p>
            <a:pPr marL="0" marR="0" lvl="0" indent="0" algn="just" defTabSz="525571"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Thank you for the attention. I hope you stay all well and healthy</a:t>
            </a:r>
            <a:endParaRPr lang="pt-BR" sz="1200" kern="1200" dirty="0">
              <a:solidFill>
                <a:schemeClr val="tx1"/>
              </a:solidFill>
              <a:effectLst/>
              <a:latin typeface="+mn-lt"/>
              <a:ea typeface="+mn-ea"/>
              <a:cs typeface="+mn-cs"/>
            </a:endParaRPr>
          </a:p>
          <a:p>
            <a:pPr algn="just" defTabSz="525571" eaLnBrk="0" fontAlgn="base" hangingPunct="0">
              <a:spcBef>
                <a:spcPct val="0"/>
              </a:spcBef>
              <a:spcAft>
                <a:spcPct val="0"/>
              </a:spcAft>
            </a:pPr>
            <a:endParaRPr lang="en-US" altLang="en-US" sz="1200" dirty="0">
              <a:solidFill>
                <a:srgbClr val="000000"/>
              </a:solidFill>
              <a:latin typeface="Arial" panose="020B0604020202020204" pitchFamily="34" charset="0"/>
            </a:endParaRPr>
          </a:p>
          <a:p>
            <a:endParaRPr lang="pt-BR" dirty="0"/>
          </a:p>
        </p:txBody>
      </p:sp>
      <p:sp>
        <p:nvSpPr>
          <p:cNvPr id="4" name="Espaço Reservado para Número de Slide 3"/>
          <p:cNvSpPr>
            <a:spLocks noGrp="1"/>
          </p:cNvSpPr>
          <p:nvPr>
            <p:ph type="sldNum" sz="quarter" idx="5"/>
          </p:nvPr>
        </p:nvSpPr>
        <p:spPr/>
        <p:txBody>
          <a:bodyPr/>
          <a:lstStyle/>
          <a:p>
            <a:fld id="{DEA67D3C-6B1C-A44C-A999-BB09D7942918}" type="slidenum">
              <a:rPr lang="pt-BR" smtClean="0"/>
              <a:t>1</a:t>
            </a:fld>
            <a:endParaRPr lang="pt-BR"/>
          </a:p>
        </p:txBody>
      </p:sp>
    </p:spTree>
    <p:extLst>
      <p:ext uri="{BB962C8B-B14F-4D97-AF65-F5344CB8AC3E}">
        <p14:creationId xmlns:p14="http://schemas.microsoft.com/office/powerpoint/2010/main" val="75128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02/07/2020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02/07/2020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02/07/2020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02/07/2020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‹Nr.›</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tif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tiff"/><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3337200"/>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5" name="Text Box 3"/>
          <p:cNvSpPr txBox="1">
            <a:spLocks noChangeArrowheads="1"/>
          </p:cNvSpPr>
          <p:nvPr/>
        </p:nvSpPr>
        <p:spPr bwMode="auto">
          <a:xfrm>
            <a:off x="507820" y="3914275"/>
            <a:ext cx="7939834"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4200" b="1" dirty="0">
                <a:solidFill>
                  <a:srgbClr val="E72240"/>
                </a:solidFill>
                <a:latin typeface="Arial" panose="020B0604020202020204" pitchFamily="34" charset="0"/>
                <a:cs typeface="Arial" panose="020B0604020202020204" pitchFamily="34" charset="0"/>
              </a:rPr>
              <a:t>Background</a:t>
            </a:r>
          </a:p>
          <a:p>
            <a:pPr marL="571500" indent="-571500" algn="just" defTabSz="525571" eaLnBrk="0" fontAlgn="base" hangingPunct="0">
              <a:spcBef>
                <a:spcPct val="0"/>
              </a:spcBef>
              <a:spcAft>
                <a:spcPct val="0"/>
              </a:spcAft>
              <a:buFont typeface="Arial" panose="020B0604020202020204" pitchFamily="34" charset="0"/>
              <a:buChar char="•"/>
            </a:pPr>
            <a:endParaRPr lang="en-US" sz="4200" b="1" dirty="0">
              <a:latin typeface="Arial" panose="020B0604020202020204" pitchFamily="34" charset="0"/>
              <a:ea typeface="ヒラギノ角ゴ Pro W3" pitchFamily="-103" charset="-128"/>
              <a:cs typeface="Arial" panose="020B0604020202020204" pitchFamily="34" charset="0"/>
            </a:endParaRPr>
          </a:p>
          <a:p>
            <a:pPr marL="571500" indent="-571500" algn="just" defTabSz="525571" eaLnBrk="0" fontAlgn="base" hangingPunct="0">
              <a:spcBef>
                <a:spcPct val="0"/>
              </a:spcBef>
              <a:spcAft>
                <a:spcPct val="0"/>
              </a:spcAft>
              <a:buFont typeface="Arial" panose="020B0604020202020204" pitchFamily="34" charset="0"/>
              <a:buChar char="•"/>
            </a:pPr>
            <a:r>
              <a:rPr lang="en-US" sz="4200" dirty="0">
                <a:latin typeface="Arial" panose="020B0604020202020204" pitchFamily="34" charset="0"/>
                <a:ea typeface="ヒラギノ角ゴ Pro W3" pitchFamily="-103" charset="-128"/>
                <a:cs typeface="Arial" panose="020B0604020202020204" pitchFamily="34" charset="0"/>
              </a:rPr>
              <a:t>2017: </a:t>
            </a:r>
            <a:r>
              <a:rPr lang="en-US" sz="4200" b="1" dirty="0">
                <a:latin typeface="Arial" panose="020B0604020202020204" pitchFamily="34" charset="0"/>
                <a:ea typeface="ヒラギノ角ゴ Pro W3" pitchFamily="-103" charset="-128"/>
                <a:cs typeface="Arial" panose="020B0604020202020204" pitchFamily="34" charset="0"/>
              </a:rPr>
              <a:t>DTG incorporated</a:t>
            </a:r>
            <a:r>
              <a:rPr lang="en-US" sz="4200" dirty="0">
                <a:latin typeface="Arial" panose="020B0604020202020204" pitchFamily="34" charset="0"/>
                <a:ea typeface="ヒラギノ角ゴ Pro W3" pitchFamily="-103" charset="-128"/>
                <a:cs typeface="Arial" panose="020B0604020202020204" pitchFamily="34" charset="0"/>
              </a:rPr>
              <a:t> as preferred first line regimen and </a:t>
            </a:r>
            <a:r>
              <a:rPr lang="en-US" altLang="en-US" sz="4200" dirty="0">
                <a:solidFill>
                  <a:srgbClr val="000000"/>
                </a:solidFill>
                <a:latin typeface="Arial" panose="020B0604020202020204" pitchFamily="34" charset="0"/>
                <a:cs typeface="Arial" panose="020B0604020202020204" pitchFamily="34" charset="0"/>
              </a:rPr>
              <a:t>for switch/rescue regimens;  implemented an </a:t>
            </a:r>
            <a:r>
              <a:rPr lang="en-US" altLang="en-US" sz="4200" b="1" dirty="0">
                <a:solidFill>
                  <a:srgbClr val="000000"/>
                </a:solidFill>
                <a:latin typeface="Arial" panose="020B0604020202020204" pitchFamily="34" charset="0"/>
                <a:cs typeface="Arial" panose="020B0604020202020204" pitchFamily="34" charset="0"/>
              </a:rPr>
              <a:t>active pharmacovigilance</a:t>
            </a:r>
            <a:r>
              <a:rPr lang="en-US" altLang="en-US" sz="4200" dirty="0">
                <a:solidFill>
                  <a:srgbClr val="000000"/>
                </a:solidFill>
                <a:latin typeface="Arial" panose="020B0604020202020204" pitchFamily="34" charset="0"/>
                <a:cs typeface="Arial" panose="020B0604020202020204" pitchFamily="34" charset="0"/>
              </a:rPr>
              <a:t> (PV) strategy</a:t>
            </a:r>
            <a:r>
              <a:rPr lang="en-US" altLang="en-US" sz="4200" baseline="30000" dirty="0">
                <a:solidFill>
                  <a:srgbClr val="000000"/>
                </a:solidFill>
                <a:latin typeface="Arial" panose="020B0604020202020204" pitchFamily="34" charset="0"/>
                <a:cs typeface="Arial" panose="020B0604020202020204" pitchFamily="34" charset="0"/>
              </a:rPr>
              <a:t>1</a:t>
            </a:r>
            <a:r>
              <a:rPr lang="en-US" altLang="en-US" sz="4200" dirty="0">
                <a:solidFill>
                  <a:srgbClr val="000000"/>
                </a:solidFill>
                <a:latin typeface="Arial" panose="020B0604020202020204" pitchFamily="34" charset="0"/>
                <a:cs typeface="Arial" panose="020B0604020202020204" pitchFamily="34" charset="0"/>
              </a:rPr>
              <a:t>. </a:t>
            </a:r>
          </a:p>
          <a:p>
            <a:pPr marL="571500" indent="-571500" algn="just" defTabSz="525571" eaLnBrk="0" fontAlgn="base" hangingPunct="0">
              <a:spcBef>
                <a:spcPct val="0"/>
              </a:spcBef>
              <a:spcAft>
                <a:spcPct val="0"/>
              </a:spcAft>
              <a:buFont typeface="Arial" panose="020B0604020202020204" pitchFamily="34" charset="0"/>
              <a:buChar char="•"/>
            </a:pPr>
            <a:endParaRPr lang="en-US" altLang="en-US" sz="4200" dirty="0">
              <a:solidFill>
                <a:srgbClr val="000000"/>
              </a:solidFill>
              <a:latin typeface="Arial" panose="020B0604020202020204" pitchFamily="34" charset="0"/>
              <a:cs typeface="Arial" panose="020B0604020202020204" pitchFamily="34" charset="0"/>
            </a:endParaRPr>
          </a:p>
          <a:p>
            <a:pPr marL="571500" indent="-571500" algn="just" defTabSz="525571" eaLnBrk="0" fontAlgn="base" hangingPunct="0">
              <a:spcBef>
                <a:spcPct val="0"/>
              </a:spcBef>
              <a:spcAft>
                <a:spcPct val="0"/>
              </a:spcAft>
              <a:buFont typeface="Arial" panose="020B0604020202020204" pitchFamily="34" charset="0"/>
              <a:buChar char="•"/>
            </a:pPr>
            <a:r>
              <a:rPr lang="en-US" altLang="en-US" sz="4200" dirty="0">
                <a:solidFill>
                  <a:srgbClr val="000000"/>
                </a:solidFill>
                <a:latin typeface="Arial" panose="020B0604020202020204" pitchFamily="34" charset="0"/>
                <a:cs typeface="Arial" panose="020B0604020202020204" pitchFamily="34" charset="0"/>
              </a:rPr>
              <a:t>Women living with HIV (WL-HIV) </a:t>
            </a:r>
            <a:r>
              <a:rPr lang="en-US" altLang="en-US" sz="4200" b="1" dirty="0">
                <a:solidFill>
                  <a:srgbClr val="FF0000"/>
                </a:solidFill>
                <a:latin typeface="Arial" panose="020B0604020202020204" pitchFamily="34" charset="0"/>
                <a:cs typeface="Arial" panose="020B0604020202020204" pitchFamily="34" charset="0"/>
              </a:rPr>
              <a:t>UNDERREPRESENTED</a:t>
            </a:r>
            <a:r>
              <a:rPr lang="en-US" altLang="en-US" sz="4200" dirty="0">
                <a:solidFill>
                  <a:srgbClr val="000000"/>
                </a:solidFill>
                <a:latin typeface="Arial" panose="020B0604020202020204" pitchFamily="34" charset="0"/>
                <a:cs typeface="Arial" panose="020B0604020202020204" pitchFamily="34" charset="0"/>
              </a:rPr>
              <a:t> in clinical trials </a:t>
            </a:r>
          </a:p>
          <a:p>
            <a:pPr marL="571500" indent="-571500" algn="just" defTabSz="525571" eaLnBrk="0" fontAlgn="base" hangingPunct="0">
              <a:spcBef>
                <a:spcPct val="0"/>
              </a:spcBef>
              <a:spcAft>
                <a:spcPct val="0"/>
              </a:spcAft>
              <a:buFont typeface="Arial" panose="020B0604020202020204" pitchFamily="34" charset="0"/>
              <a:buChar char="•"/>
            </a:pPr>
            <a:endParaRPr lang="en-US" altLang="en-US" sz="4200" dirty="0">
              <a:solidFill>
                <a:srgbClr val="000000"/>
              </a:solidFill>
              <a:latin typeface="Arial" panose="020B0604020202020204" pitchFamily="34" charset="0"/>
              <a:cs typeface="Arial" panose="020B0604020202020204" pitchFamily="34" charset="0"/>
            </a:endParaRPr>
          </a:p>
          <a:p>
            <a:pPr marL="571500" indent="-571500" algn="just" defTabSz="525571" eaLnBrk="0" fontAlgn="base" hangingPunct="0">
              <a:spcBef>
                <a:spcPct val="0"/>
              </a:spcBef>
              <a:spcAft>
                <a:spcPct val="0"/>
              </a:spcAft>
              <a:buFont typeface="Arial" panose="020B0604020202020204" pitchFamily="34" charset="0"/>
              <a:buChar char="•"/>
            </a:pPr>
            <a:r>
              <a:rPr lang="en-US" altLang="en-US" sz="4200" b="1" dirty="0">
                <a:solidFill>
                  <a:srgbClr val="000000"/>
                </a:solidFill>
                <a:latin typeface="Arial" panose="020B0604020202020204" pitchFamily="34" charset="0"/>
                <a:cs typeface="Arial" panose="020B0604020202020204" pitchFamily="34" charset="0"/>
              </a:rPr>
              <a:t>Lack of information </a:t>
            </a:r>
            <a:r>
              <a:rPr lang="en-US" altLang="en-US" sz="4200" dirty="0">
                <a:solidFill>
                  <a:srgbClr val="000000"/>
                </a:solidFill>
                <a:latin typeface="Arial" panose="020B0604020202020204" pitchFamily="34" charset="0"/>
                <a:cs typeface="Arial" panose="020B0604020202020204" pitchFamily="34" charset="0"/>
              </a:rPr>
              <a:t>of adverse events related to antiretroviral (ARV) among them</a:t>
            </a:r>
            <a:r>
              <a:rPr lang="en-US" altLang="en-US" sz="4200" baseline="30000" dirty="0">
                <a:solidFill>
                  <a:srgbClr val="000000"/>
                </a:solidFill>
                <a:latin typeface="Arial" panose="020B0604020202020204" pitchFamily="34" charset="0"/>
                <a:cs typeface="Arial" panose="020B0604020202020204" pitchFamily="34" charset="0"/>
              </a:rPr>
              <a:t>2-6</a:t>
            </a:r>
            <a:r>
              <a:rPr lang="en-US" altLang="en-US" sz="4200" dirty="0">
                <a:solidFill>
                  <a:srgbClr val="000000"/>
                </a:solidFill>
                <a:latin typeface="Arial" panose="020B0604020202020204" pitchFamily="34" charset="0"/>
                <a:cs typeface="Arial" panose="020B0604020202020204" pitchFamily="34" charset="0"/>
              </a:rPr>
              <a:t>. </a:t>
            </a:r>
          </a:p>
          <a:p>
            <a:pPr algn="just" defTabSz="525571" eaLnBrk="0" fontAlgn="base" hangingPunct="0">
              <a:spcBef>
                <a:spcPct val="0"/>
              </a:spcBef>
              <a:spcAft>
                <a:spcPct val="0"/>
              </a:spcAft>
            </a:pPr>
            <a:r>
              <a:rPr lang="en-US" altLang="en-US" sz="4200" dirty="0">
                <a:solidFill>
                  <a:srgbClr val="000000"/>
                </a:solidFill>
                <a:latin typeface="Arial" panose="020B0604020202020204" pitchFamily="34" charset="0"/>
                <a:cs typeface="Arial" panose="020B0604020202020204" pitchFamily="34" charset="0"/>
              </a:rPr>
              <a:t>.</a:t>
            </a:r>
          </a:p>
          <a:p>
            <a:pPr algn="just" defTabSz="525571" eaLnBrk="0" fontAlgn="base" hangingPunct="0">
              <a:spcBef>
                <a:spcPct val="0"/>
              </a:spcBef>
              <a:spcAft>
                <a:spcPct val="0"/>
              </a:spcAft>
            </a:pPr>
            <a:endParaRPr lang="en-US" altLang="en-US" sz="4200" dirty="0">
              <a:solidFill>
                <a:srgbClr val="000000"/>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r>
              <a:rPr lang="en-US" altLang="en-US" sz="4200" b="1" dirty="0">
                <a:solidFill>
                  <a:srgbClr val="E72240"/>
                </a:solidFill>
                <a:latin typeface="Arial" panose="020B0604020202020204" pitchFamily="34" charset="0"/>
                <a:cs typeface="Arial" panose="020B0604020202020204" pitchFamily="34" charset="0"/>
              </a:rPr>
              <a:t>Methods</a:t>
            </a:r>
          </a:p>
          <a:p>
            <a:pPr algn="just" defTabSz="525571" eaLnBrk="0" fontAlgn="base" hangingPunct="0">
              <a:spcBef>
                <a:spcPct val="0"/>
              </a:spcBef>
              <a:spcAft>
                <a:spcPct val="0"/>
              </a:spcAft>
            </a:pPr>
            <a:endParaRPr lang="en-US" altLang="en-US" sz="4200" dirty="0">
              <a:solidFill>
                <a:srgbClr val="000000"/>
              </a:solidFill>
              <a:latin typeface="Arial" panose="020B0604020202020204" pitchFamily="34" charset="0"/>
              <a:cs typeface="Arial" panose="020B0604020202020204" pitchFamily="34" charset="0"/>
            </a:endParaRPr>
          </a:p>
          <a:p>
            <a:pPr marL="571500" indent="-571500" algn="just" defTabSz="525571" eaLnBrk="0" fontAlgn="base" hangingPunct="0">
              <a:spcBef>
                <a:spcPct val="0"/>
              </a:spcBef>
              <a:spcAft>
                <a:spcPct val="0"/>
              </a:spcAft>
              <a:buFont typeface="Arial" panose="020B0604020202020204" pitchFamily="34" charset="0"/>
              <a:buChar char="•"/>
            </a:pPr>
            <a:r>
              <a:rPr lang="en-US" altLang="en-US" sz="4200" dirty="0">
                <a:solidFill>
                  <a:srgbClr val="000000"/>
                </a:solidFill>
                <a:latin typeface="Arial" panose="020B0604020202020204" pitchFamily="34" charset="0"/>
                <a:cs typeface="Arial" panose="020B0604020202020204" pitchFamily="34" charset="0"/>
              </a:rPr>
              <a:t>WL-HIV &gt;18 </a:t>
            </a:r>
            <a:r>
              <a:rPr lang="en-US" altLang="en-US" sz="4200" dirty="0" err="1">
                <a:solidFill>
                  <a:srgbClr val="000000"/>
                </a:solidFill>
                <a:latin typeface="Arial" panose="020B0604020202020204" pitchFamily="34" charset="0"/>
                <a:cs typeface="Arial" panose="020B0604020202020204" pitchFamily="34" charset="0"/>
              </a:rPr>
              <a:t>yo</a:t>
            </a:r>
            <a:r>
              <a:rPr lang="en-US" altLang="en-US" sz="4200" dirty="0">
                <a:solidFill>
                  <a:srgbClr val="000000"/>
                </a:solidFill>
                <a:latin typeface="Arial" panose="020B0604020202020204" pitchFamily="34" charset="0"/>
                <a:cs typeface="Arial" panose="020B0604020202020204" pitchFamily="34" charset="0"/>
              </a:rPr>
              <a:t> + DTG-CR </a:t>
            </a:r>
          </a:p>
          <a:p>
            <a:pPr marL="571500" indent="-571500" algn="just" defTabSz="525571" eaLnBrk="0" fontAlgn="base" hangingPunct="0">
              <a:spcBef>
                <a:spcPct val="0"/>
              </a:spcBef>
              <a:spcAft>
                <a:spcPct val="0"/>
              </a:spcAft>
              <a:buFont typeface="Arial" panose="020B0604020202020204" pitchFamily="34" charset="0"/>
              <a:buChar char="•"/>
            </a:pPr>
            <a:endParaRPr lang="en-US" altLang="en-US" sz="4200" dirty="0">
              <a:solidFill>
                <a:srgbClr val="000000"/>
              </a:solidFill>
              <a:latin typeface="Arial" panose="020B0604020202020204" pitchFamily="34" charset="0"/>
              <a:cs typeface="Arial" panose="020B0604020202020204" pitchFamily="34" charset="0"/>
            </a:endParaRPr>
          </a:p>
          <a:p>
            <a:pPr marL="571500" indent="-571500" algn="just" defTabSz="525571" eaLnBrk="0" fontAlgn="base" hangingPunct="0">
              <a:spcBef>
                <a:spcPct val="0"/>
              </a:spcBef>
              <a:spcAft>
                <a:spcPct val="0"/>
              </a:spcAft>
              <a:buFont typeface="Arial" panose="020B0604020202020204" pitchFamily="34" charset="0"/>
              <a:buChar char="•"/>
            </a:pPr>
            <a:r>
              <a:rPr lang="en-US" altLang="en-US" sz="4200" dirty="0">
                <a:solidFill>
                  <a:srgbClr val="000000"/>
                </a:solidFill>
                <a:latin typeface="Arial" panose="020B0604020202020204" pitchFamily="34" charset="0"/>
                <a:cs typeface="Arial" panose="020B0604020202020204" pitchFamily="34" charset="0"/>
              </a:rPr>
              <a:t>Period: April 2017 and October 2019</a:t>
            </a:r>
          </a:p>
          <a:p>
            <a:pPr marL="571500" indent="-571500" algn="just" defTabSz="525571" eaLnBrk="0" fontAlgn="base" hangingPunct="0">
              <a:spcBef>
                <a:spcPct val="0"/>
              </a:spcBef>
              <a:spcAft>
                <a:spcPct val="0"/>
              </a:spcAft>
              <a:buFont typeface="Arial" panose="020B0604020202020204" pitchFamily="34" charset="0"/>
              <a:buChar char="•"/>
            </a:pPr>
            <a:endParaRPr lang="en-US" altLang="en-US" sz="4200" dirty="0">
              <a:solidFill>
                <a:srgbClr val="000000"/>
              </a:solidFill>
              <a:latin typeface="Arial" panose="020B0604020202020204" pitchFamily="34" charset="0"/>
              <a:cs typeface="Arial" panose="020B0604020202020204" pitchFamily="34" charset="0"/>
            </a:endParaRPr>
          </a:p>
          <a:p>
            <a:pPr marL="571500" indent="-571500" algn="just" defTabSz="525571" eaLnBrk="0" fontAlgn="base" hangingPunct="0">
              <a:spcBef>
                <a:spcPct val="0"/>
              </a:spcBef>
              <a:spcAft>
                <a:spcPct val="0"/>
              </a:spcAft>
              <a:buFont typeface="Arial" panose="020B0604020202020204" pitchFamily="34" charset="0"/>
              <a:buChar char="•"/>
            </a:pPr>
            <a:r>
              <a:rPr lang="en-US" altLang="en-US" sz="4200" dirty="0">
                <a:solidFill>
                  <a:srgbClr val="000000"/>
                </a:solidFill>
                <a:latin typeface="Arial" panose="020B0604020202020204" pitchFamily="34" charset="0"/>
                <a:cs typeface="Arial" panose="020B0604020202020204" pitchFamily="34" charset="0"/>
              </a:rPr>
              <a:t>Indicators: Incidence of adverse event (AE) by per person year (PY), the prevalence of an AE stratified by some demographic and clinical variables described the most common AE</a:t>
            </a:r>
            <a:endParaRPr lang="en-US" altLang="en-US" sz="4200" dirty="0">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en-US" altLang="en-US" sz="3600" dirty="0">
              <a:latin typeface="Arial" panose="020B0604020202020204" pitchFamily="34" charset="0"/>
            </a:endParaRPr>
          </a:p>
        </p:txBody>
      </p:sp>
      <p:sp>
        <p:nvSpPr>
          <p:cNvPr id="6" name="Text Box 4"/>
          <p:cNvSpPr txBox="1">
            <a:spLocks noChangeArrowheads="1"/>
          </p:cNvSpPr>
          <p:nvPr/>
        </p:nvSpPr>
        <p:spPr bwMode="auto">
          <a:xfrm>
            <a:off x="9300440" y="4002728"/>
            <a:ext cx="7939833"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4000" b="1" dirty="0">
                <a:solidFill>
                  <a:srgbClr val="E72240"/>
                </a:solidFill>
                <a:latin typeface="Arial" panose="020B0604020202020204" pitchFamily="34" charset="0"/>
              </a:rPr>
              <a:t>Results</a:t>
            </a:r>
          </a:p>
          <a:p>
            <a:pPr algn="just" defTabSz="525571" eaLnBrk="0" fontAlgn="base" hangingPunct="0">
              <a:spcBef>
                <a:spcPct val="0"/>
              </a:spcBef>
              <a:spcAft>
                <a:spcPct val="0"/>
              </a:spcAft>
            </a:pPr>
            <a:endParaRPr lang="en-US" altLang="en-US" sz="4000" b="1" dirty="0">
              <a:solidFill>
                <a:srgbClr val="E72240"/>
              </a:solidFill>
              <a:latin typeface="Arial" panose="020B0604020202020204" pitchFamily="34" charset="0"/>
            </a:endParaRPr>
          </a:p>
          <a:p>
            <a:pPr marL="571500" indent="-571500" algn="just" defTabSz="525571" eaLnBrk="0" fontAlgn="base" hangingPunct="0">
              <a:spcBef>
                <a:spcPct val="0"/>
              </a:spcBef>
              <a:spcAft>
                <a:spcPct val="0"/>
              </a:spcAft>
              <a:buFont typeface="Arial" panose="020B0604020202020204" pitchFamily="34" charset="0"/>
              <a:buChar char="•"/>
            </a:pPr>
            <a:r>
              <a:rPr lang="en-US" altLang="en-US" sz="4600" dirty="0">
                <a:solidFill>
                  <a:srgbClr val="000000"/>
                </a:solidFill>
                <a:latin typeface="Arial" panose="020B0604020202020204" pitchFamily="34" charset="0"/>
              </a:rPr>
              <a:t>Out of </a:t>
            </a:r>
            <a:r>
              <a:rPr lang="en-US" altLang="en-US" sz="4600" b="1" dirty="0">
                <a:solidFill>
                  <a:srgbClr val="000000"/>
                </a:solidFill>
                <a:latin typeface="Arial" panose="020B0604020202020204" pitchFamily="34" charset="0"/>
              </a:rPr>
              <a:t>86,000 WLHIV </a:t>
            </a:r>
            <a:r>
              <a:rPr lang="en-US" altLang="en-US" sz="4600" dirty="0">
                <a:solidFill>
                  <a:srgbClr val="000000"/>
                </a:solidFill>
                <a:latin typeface="Arial" panose="020B0604020202020204" pitchFamily="34" charset="0"/>
              </a:rPr>
              <a:t>on DTG-CR, 90% filled the PV form. </a:t>
            </a:r>
          </a:p>
          <a:p>
            <a:pPr marL="571500" indent="-571500" algn="just" defTabSz="525571" eaLnBrk="0" fontAlgn="base" hangingPunct="0">
              <a:spcBef>
                <a:spcPct val="0"/>
              </a:spcBef>
              <a:spcAft>
                <a:spcPct val="0"/>
              </a:spcAft>
              <a:buFont typeface="Arial" panose="020B0604020202020204" pitchFamily="34" charset="0"/>
              <a:buChar char="•"/>
            </a:pPr>
            <a:endParaRPr lang="en-US" altLang="en-US" sz="4600" dirty="0">
              <a:solidFill>
                <a:srgbClr val="000000"/>
              </a:solidFill>
              <a:latin typeface="Arial" panose="020B0604020202020204" pitchFamily="34" charset="0"/>
            </a:endParaRPr>
          </a:p>
          <a:p>
            <a:pPr marL="571500" indent="-571500" algn="just" defTabSz="525571" eaLnBrk="0" fontAlgn="base" hangingPunct="0">
              <a:spcBef>
                <a:spcPct val="0"/>
              </a:spcBef>
              <a:spcAft>
                <a:spcPct val="0"/>
              </a:spcAft>
              <a:buFont typeface="Arial" panose="020B0604020202020204" pitchFamily="34" charset="0"/>
              <a:buChar char="•"/>
            </a:pPr>
            <a:r>
              <a:rPr lang="en-US" altLang="en-US" sz="4600" dirty="0">
                <a:solidFill>
                  <a:srgbClr val="000000"/>
                </a:solidFill>
                <a:latin typeface="Arial" panose="020B0604020202020204" pitchFamily="34" charset="0"/>
              </a:rPr>
              <a:t>Data on </a:t>
            </a:r>
            <a:r>
              <a:rPr lang="en-US" altLang="en-US" sz="4600" b="1" dirty="0">
                <a:solidFill>
                  <a:srgbClr val="000000"/>
                </a:solidFill>
                <a:latin typeface="Arial" panose="020B0604020202020204" pitchFamily="34" charset="0"/>
              </a:rPr>
              <a:t>77,792 WLHIV</a:t>
            </a:r>
            <a:r>
              <a:rPr lang="en-US" altLang="en-US" sz="4600" dirty="0">
                <a:solidFill>
                  <a:srgbClr val="000000"/>
                </a:solidFill>
                <a:latin typeface="Arial" panose="020B0604020202020204" pitchFamily="34" charset="0"/>
              </a:rPr>
              <a:t>, </a:t>
            </a:r>
            <a:r>
              <a:rPr lang="en-US" altLang="en-US" sz="4600" b="1" dirty="0">
                <a:solidFill>
                  <a:srgbClr val="000000"/>
                </a:solidFill>
                <a:latin typeface="Arial" panose="020B0604020202020204" pitchFamily="34" charset="0"/>
              </a:rPr>
              <a:t>86,009 PY </a:t>
            </a:r>
            <a:r>
              <a:rPr lang="en-US" altLang="en-US" sz="4600" dirty="0">
                <a:solidFill>
                  <a:srgbClr val="000000"/>
                </a:solidFill>
                <a:latin typeface="Arial" panose="020B0604020202020204" pitchFamily="34" charset="0"/>
              </a:rPr>
              <a:t>and </a:t>
            </a:r>
            <a:r>
              <a:rPr lang="en-US" altLang="en-US" sz="4600" b="1" dirty="0">
                <a:solidFill>
                  <a:srgbClr val="000000"/>
                </a:solidFill>
                <a:latin typeface="Arial" panose="020B0604020202020204" pitchFamily="34" charset="0"/>
              </a:rPr>
              <a:t>1,062</a:t>
            </a:r>
            <a:r>
              <a:rPr lang="en-US" altLang="en-US" sz="4600" dirty="0">
                <a:solidFill>
                  <a:srgbClr val="000000"/>
                </a:solidFill>
                <a:latin typeface="Arial" panose="020B0604020202020204" pitchFamily="34" charset="0"/>
              </a:rPr>
              <a:t> AE were included; </a:t>
            </a:r>
          </a:p>
          <a:p>
            <a:pPr marL="571500" indent="-571500" algn="just" defTabSz="525571" eaLnBrk="0" fontAlgn="base" hangingPunct="0">
              <a:spcBef>
                <a:spcPct val="0"/>
              </a:spcBef>
              <a:spcAft>
                <a:spcPct val="0"/>
              </a:spcAft>
              <a:buFont typeface="Arial" panose="020B0604020202020204" pitchFamily="34" charset="0"/>
              <a:buChar char="•"/>
            </a:pPr>
            <a:endParaRPr lang="en-US" altLang="en-US" sz="4600" dirty="0">
              <a:solidFill>
                <a:srgbClr val="000000"/>
              </a:solidFill>
              <a:latin typeface="Arial" panose="020B0604020202020204" pitchFamily="34" charset="0"/>
            </a:endParaRPr>
          </a:p>
          <a:p>
            <a:pPr marL="571500" indent="-571500" algn="just" defTabSz="525571" eaLnBrk="0" fontAlgn="base" hangingPunct="0">
              <a:spcBef>
                <a:spcPct val="0"/>
              </a:spcBef>
              <a:spcAft>
                <a:spcPct val="0"/>
              </a:spcAft>
              <a:buFont typeface="Arial" panose="020B0604020202020204" pitchFamily="34" charset="0"/>
              <a:buChar char="•"/>
            </a:pPr>
            <a:r>
              <a:rPr lang="en-US" altLang="en-US" sz="4600" dirty="0">
                <a:solidFill>
                  <a:srgbClr val="000000"/>
                </a:solidFill>
                <a:latin typeface="Arial" panose="020B0604020202020204" pitchFamily="34" charset="0"/>
              </a:rPr>
              <a:t>Overall </a:t>
            </a:r>
            <a:r>
              <a:rPr lang="en-US" altLang="en-US" sz="4600" b="1" dirty="0">
                <a:solidFill>
                  <a:srgbClr val="000000"/>
                </a:solidFill>
                <a:latin typeface="Arial" panose="020B0604020202020204" pitchFamily="34" charset="0"/>
              </a:rPr>
              <a:t>incidence rate of AE was 1.23/100PY</a:t>
            </a:r>
            <a:r>
              <a:rPr lang="en-US" altLang="en-US" sz="4600" dirty="0">
                <a:solidFill>
                  <a:srgbClr val="000000"/>
                </a:solidFill>
                <a:latin typeface="Arial" panose="020B0604020202020204" pitchFamily="34" charset="0"/>
              </a:rPr>
              <a:t>.</a:t>
            </a:r>
          </a:p>
          <a:p>
            <a:pPr marL="571500" indent="-571500" algn="just" defTabSz="525571" eaLnBrk="0" fontAlgn="base" hangingPunct="0">
              <a:spcBef>
                <a:spcPct val="0"/>
              </a:spcBef>
              <a:spcAft>
                <a:spcPct val="0"/>
              </a:spcAft>
              <a:buFont typeface="Arial" panose="020B0604020202020204" pitchFamily="34" charset="0"/>
              <a:buChar char="•"/>
            </a:pPr>
            <a:endParaRPr lang="en-US" altLang="en-US" sz="4600" dirty="0">
              <a:solidFill>
                <a:srgbClr val="000000"/>
              </a:solidFill>
              <a:latin typeface="Arial" panose="020B0604020202020204" pitchFamily="34" charset="0"/>
            </a:endParaRPr>
          </a:p>
          <a:p>
            <a:pPr marL="571500" indent="-571500" algn="just" defTabSz="525571" eaLnBrk="0" fontAlgn="base" hangingPunct="0">
              <a:spcBef>
                <a:spcPct val="0"/>
              </a:spcBef>
              <a:spcAft>
                <a:spcPct val="0"/>
              </a:spcAft>
              <a:buFont typeface="Arial" panose="020B0604020202020204" pitchFamily="34" charset="0"/>
              <a:buChar char="•"/>
            </a:pPr>
            <a:r>
              <a:rPr lang="en-US" altLang="en-US" sz="4600" b="1" dirty="0">
                <a:solidFill>
                  <a:srgbClr val="000000"/>
                </a:solidFill>
                <a:latin typeface="Arial" panose="020B0604020202020204" pitchFamily="34" charset="0"/>
              </a:rPr>
              <a:t>Prevalence of AE was 1.4</a:t>
            </a:r>
            <a:r>
              <a:rPr lang="en-US" altLang="en-US" sz="4600" dirty="0">
                <a:solidFill>
                  <a:srgbClr val="000000"/>
                </a:solidFill>
                <a:latin typeface="Arial" panose="020B0604020202020204" pitchFamily="34" charset="0"/>
              </a:rPr>
              <a:t>% (IC95%:1.28%-1.45%). </a:t>
            </a:r>
          </a:p>
          <a:p>
            <a:pPr marL="571500" indent="-571500" algn="just" defTabSz="525571" eaLnBrk="0" fontAlgn="base" hangingPunct="0">
              <a:spcBef>
                <a:spcPct val="0"/>
              </a:spcBef>
              <a:spcAft>
                <a:spcPct val="0"/>
              </a:spcAft>
              <a:buFont typeface="Arial" panose="020B0604020202020204" pitchFamily="34" charset="0"/>
              <a:buChar char="•"/>
            </a:pPr>
            <a:endParaRPr lang="en-US" altLang="en-US" sz="4600" dirty="0">
              <a:solidFill>
                <a:srgbClr val="000000"/>
              </a:solidFill>
              <a:latin typeface="Arial" panose="020B0604020202020204" pitchFamily="34" charset="0"/>
            </a:endParaRPr>
          </a:p>
          <a:p>
            <a:pPr marL="571500" indent="-571500" algn="just" defTabSz="525571" eaLnBrk="0" fontAlgn="base" hangingPunct="0">
              <a:spcBef>
                <a:spcPct val="0"/>
              </a:spcBef>
              <a:spcAft>
                <a:spcPct val="0"/>
              </a:spcAft>
              <a:buFont typeface="Arial" panose="020B0604020202020204" pitchFamily="34" charset="0"/>
              <a:buChar char="•"/>
            </a:pPr>
            <a:r>
              <a:rPr lang="en-US" altLang="en-US" sz="4600" b="1" dirty="0">
                <a:solidFill>
                  <a:srgbClr val="000000"/>
                </a:solidFill>
                <a:latin typeface="Arial" panose="020B0604020202020204" pitchFamily="34" charset="0"/>
              </a:rPr>
              <a:t>Severe AE </a:t>
            </a:r>
            <a:r>
              <a:rPr lang="en-US" altLang="en-US" sz="4600" dirty="0">
                <a:solidFill>
                  <a:srgbClr val="000000"/>
                </a:solidFill>
                <a:latin typeface="Arial" panose="020B0604020202020204" pitchFamily="34" charset="0"/>
              </a:rPr>
              <a:t>were reported by 72 women, </a:t>
            </a:r>
            <a:r>
              <a:rPr lang="en-US" altLang="en-US" sz="4600" b="1" dirty="0">
                <a:solidFill>
                  <a:srgbClr val="000000"/>
                </a:solidFill>
                <a:latin typeface="Arial" panose="020B0604020202020204" pitchFamily="34" charset="0"/>
              </a:rPr>
              <a:t>a prevalence of 0.09%</a:t>
            </a:r>
            <a:r>
              <a:rPr lang="en-US" altLang="en-US" sz="4600" dirty="0">
                <a:solidFill>
                  <a:srgbClr val="000000"/>
                </a:solidFill>
                <a:latin typeface="Arial" panose="020B0604020202020204" pitchFamily="34" charset="0"/>
              </a:rPr>
              <a:t>; IC95%: 0.07%-0.11%.</a:t>
            </a:r>
            <a:endParaRPr lang="en-US" altLang="en-US" sz="4600" dirty="0">
              <a:latin typeface="Arial" panose="020B0604020202020204" pitchFamily="34" charset="0"/>
            </a:endParaRPr>
          </a:p>
          <a:p>
            <a:pPr algn="just" defTabSz="525571" eaLnBrk="0" fontAlgn="base" hangingPunct="0">
              <a:spcBef>
                <a:spcPct val="0"/>
              </a:spcBef>
              <a:spcAft>
                <a:spcPct val="0"/>
              </a:spcAft>
            </a:pPr>
            <a:endParaRPr lang="en-US" altLang="en-US" sz="3600" dirty="0">
              <a:solidFill>
                <a:srgbClr val="000000"/>
              </a:solidFill>
              <a:latin typeface="Arial" panose="020B0604020202020204" pitchFamily="34" charset="0"/>
            </a:endParaRPr>
          </a:p>
        </p:txBody>
      </p:sp>
      <p:sp>
        <p:nvSpPr>
          <p:cNvPr id="7" name="Text Box 5"/>
          <p:cNvSpPr txBox="1">
            <a:spLocks noChangeArrowheads="1"/>
          </p:cNvSpPr>
          <p:nvPr/>
        </p:nvSpPr>
        <p:spPr bwMode="auto">
          <a:xfrm>
            <a:off x="2590800" y="303999"/>
            <a:ext cx="38339485" cy="2032284"/>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5000" b="1" dirty="0">
                <a:solidFill>
                  <a:schemeClr val="bg1"/>
                </a:solidFill>
                <a:latin typeface="Arial" panose="020B0604020202020204" pitchFamily="34" charset="0"/>
              </a:rPr>
              <a:t>MAIN RESULTS OF THE ACTIVE PHARMACOVIGILANCE STRATEGY IN WOMEN LIVING WITH HIV ON DTG-CONTAINING REGIMENS IN BRAZIL</a:t>
            </a:r>
            <a:endParaRPr lang="en-US" altLang="en-US" sz="5000" dirty="0">
              <a:solidFill>
                <a:schemeClr val="bg1"/>
              </a:solidFill>
              <a:latin typeface="Arial" panose="020B0604020202020204" pitchFamily="34" charset="0"/>
            </a:endParaRPr>
          </a:p>
        </p:txBody>
      </p:sp>
      <p:sp>
        <p:nvSpPr>
          <p:cNvPr id="9" name="Text Box 7"/>
          <p:cNvSpPr txBox="1">
            <a:spLocks noChangeArrowheads="1"/>
          </p:cNvSpPr>
          <p:nvPr/>
        </p:nvSpPr>
        <p:spPr bwMode="auto">
          <a:xfrm>
            <a:off x="1393371" y="2027813"/>
            <a:ext cx="38143543" cy="131070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3600" u="sng" dirty="0">
                <a:solidFill>
                  <a:schemeClr val="bg1"/>
                </a:solidFill>
                <a:latin typeface="Arial" panose="020B0604020202020204" pitchFamily="34" charset="0"/>
              </a:rPr>
              <a:t>L. Neves da Silveira</a:t>
            </a:r>
            <a:r>
              <a:rPr lang="en-US" altLang="en-US" sz="3600" dirty="0">
                <a:solidFill>
                  <a:schemeClr val="bg1"/>
                </a:solidFill>
                <a:latin typeface="Arial" panose="020B0604020202020204" pitchFamily="34" charset="0"/>
              </a:rPr>
              <a:t>, A..R.P. </a:t>
            </a:r>
            <a:r>
              <a:rPr lang="en-US" altLang="en-US" sz="3600" dirty="0" err="1">
                <a:solidFill>
                  <a:schemeClr val="bg1"/>
                </a:solidFill>
                <a:latin typeface="Arial" panose="020B0604020202020204" pitchFamily="34" charset="0"/>
              </a:rPr>
              <a:t>Pascom</a:t>
            </a:r>
            <a:r>
              <a:rPr lang="en-US" altLang="en-US" sz="3600" dirty="0">
                <a:solidFill>
                  <a:schemeClr val="bg1"/>
                </a:solidFill>
                <a:latin typeface="Arial" panose="020B0604020202020204" pitchFamily="34" charset="0"/>
              </a:rPr>
              <a:t>, M. Freitas, C.J.B. Batista, G.F.M. Pereira, A.A.C.M. Ferreira, T.D. Barros, A.M.B. </a:t>
            </a:r>
            <a:r>
              <a:rPr lang="en-US" altLang="en-US" sz="3600" dirty="0" err="1">
                <a:solidFill>
                  <a:schemeClr val="bg1"/>
                </a:solidFill>
                <a:latin typeface="Arial" panose="020B0604020202020204" pitchFamily="34" charset="0"/>
              </a:rPr>
              <a:t>Beber</a:t>
            </a:r>
            <a:r>
              <a:rPr lang="en-US" altLang="en-US" sz="3600" dirty="0">
                <a:solidFill>
                  <a:schemeClr val="bg1"/>
                </a:solidFill>
                <a:latin typeface="Arial" panose="020B0604020202020204" pitchFamily="34" charset="0"/>
              </a:rPr>
              <a:t>, </a:t>
            </a:r>
            <a:r>
              <a:rPr lang="en-US" altLang="en-US" sz="3600" dirty="0" err="1">
                <a:solidFill>
                  <a:schemeClr val="bg1"/>
                </a:solidFill>
                <a:latin typeface="Arial" panose="020B0604020202020204" pitchFamily="34" charset="0"/>
              </a:rPr>
              <a:t>V.C.d.S</a:t>
            </a:r>
            <a:r>
              <a:rPr lang="en-US" altLang="en-US" sz="3600" dirty="0">
                <a:solidFill>
                  <a:schemeClr val="bg1"/>
                </a:solidFill>
                <a:latin typeface="Arial" panose="020B0604020202020204" pitchFamily="34" charset="0"/>
              </a:rPr>
              <a:t>. Lima, A.S.D. </a:t>
            </a:r>
            <a:r>
              <a:rPr lang="en-US" altLang="en-US" sz="3600" dirty="0" err="1">
                <a:solidFill>
                  <a:schemeClr val="bg1"/>
                </a:solidFill>
                <a:latin typeface="Arial" panose="020B0604020202020204" pitchFamily="34" charset="0"/>
              </a:rPr>
              <a:t>Guarabyra</a:t>
            </a:r>
            <a:r>
              <a:rPr lang="en-US" altLang="en-US" sz="3600" dirty="0">
                <a:solidFill>
                  <a:schemeClr val="bg1"/>
                </a:solidFill>
                <a:latin typeface="Arial" panose="020B0604020202020204" pitchFamily="34" charset="0"/>
              </a:rPr>
              <a:t>, F.F. Fonseca</a:t>
            </a:r>
          </a:p>
          <a:p>
            <a:pPr algn="ctr" defTabSz="525571" eaLnBrk="0" fontAlgn="base" hangingPunct="0">
              <a:spcBef>
                <a:spcPct val="0"/>
              </a:spcBef>
              <a:spcAft>
                <a:spcPct val="0"/>
              </a:spcAft>
            </a:pPr>
            <a:r>
              <a:rPr lang="en-US" altLang="en-US" sz="3600" dirty="0">
                <a:solidFill>
                  <a:schemeClr val="bg1"/>
                </a:solidFill>
                <a:latin typeface="Arial" panose="020B0604020202020204" pitchFamily="34" charset="0"/>
              </a:rPr>
              <a:t>Brazilian Ministry of Health, Chronic conditions and Sexually Transmitted Infections department, Brasília, Brazil</a:t>
            </a:r>
          </a:p>
        </p:txBody>
      </p:sp>
      <p:cxnSp>
        <p:nvCxnSpPr>
          <p:cNvPr id="1035" name="AutoShape 11"/>
          <p:cNvCxnSpPr>
            <a:cxnSpLocks noChangeShapeType="1"/>
          </p:cNvCxnSpPr>
          <p:nvPr/>
        </p:nvCxnSpPr>
        <p:spPr bwMode="auto">
          <a:xfrm>
            <a:off x="11940877" y="28863607"/>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97374" y="28790667"/>
            <a:ext cx="42803763" cy="141160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1" name="Text Box 3"/>
          <p:cNvSpPr txBox="1">
            <a:spLocks noChangeArrowheads="1"/>
          </p:cNvSpPr>
          <p:nvPr/>
        </p:nvSpPr>
        <p:spPr bwMode="auto">
          <a:xfrm>
            <a:off x="32819826" y="3833852"/>
            <a:ext cx="7939834" cy="20962524"/>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5600" b="1" dirty="0">
                <a:solidFill>
                  <a:srgbClr val="E72240"/>
                </a:solidFill>
                <a:latin typeface="Arial" panose="020B0604020202020204" pitchFamily="34" charset="0"/>
              </a:rPr>
              <a:t>Conclusions</a:t>
            </a:r>
          </a:p>
          <a:p>
            <a:pPr algn="just" defTabSz="525571" eaLnBrk="0" fontAlgn="base" hangingPunct="0">
              <a:spcBef>
                <a:spcPct val="0"/>
              </a:spcBef>
              <a:spcAft>
                <a:spcPct val="0"/>
              </a:spcAft>
            </a:pPr>
            <a:endParaRPr lang="en-US" altLang="en-US" sz="5600" dirty="0">
              <a:solidFill>
                <a:srgbClr val="000000"/>
              </a:solidFill>
              <a:latin typeface="Arial" panose="020B0604020202020204" pitchFamily="34" charset="0"/>
            </a:endParaRPr>
          </a:p>
          <a:p>
            <a:pPr marL="571500" indent="-571500" algn="just" defTabSz="525571" eaLnBrk="0" fontAlgn="base" hangingPunct="0">
              <a:lnSpc>
                <a:spcPct val="150000"/>
              </a:lnSpc>
              <a:spcBef>
                <a:spcPct val="0"/>
              </a:spcBef>
              <a:spcAft>
                <a:spcPct val="0"/>
              </a:spcAft>
              <a:buFont typeface="Arial" panose="020B0604020202020204" pitchFamily="34" charset="0"/>
              <a:buChar char="•"/>
            </a:pPr>
            <a:r>
              <a:rPr lang="en-US" altLang="en-US" sz="5600" b="1" dirty="0">
                <a:solidFill>
                  <a:srgbClr val="000000"/>
                </a:solidFill>
                <a:latin typeface="Arial" panose="020B0604020202020204" pitchFamily="34" charset="0"/>
              </a:rPr>
              <a:t>Low prevalence </a:t>
            </a:r>
            <a:r>
              <a:rPr lang="en-US" altLang="en-US" sz="5600" dirty="0">
                <a:solidFill>
                  <a:srgbClr val="000000"/>
                </a:solidFill>
                <a:latin typeface="Arial" panose="020B0604020202020204" pitchFamily="34" charset="0"/>
              </a:rPr>
              <a:t>of self-reported AE associated with the use of DTG-CR and no unexpected symptoms were reported. </a:t>
            </a:r>
          </a:p>
          <a:p>
            <a:pPr marL="571500" indent="-571500" algn="just" defTabSz="525571" eaLnBrk="0" fontAlgn="base" hangingPunct="0">
              <a:lnSpc>
                <a:spcPct val="150000"/>
              </a:lnSpc>
              <a:spcBef>
                <a:spcPct val="0"/>
              </a:spcBef>
              <a:spcAft>
                <a:spcPct val="0"/>
              </a:spcAft>
              <a:buFont typeface="Arial" panose="020B0604020202020204" pitchFamily="34" charset="0"/>
              <a:buChar char="•"/>
            </a:pPr>
            <a:endParaRPr lang="en-US" altLang="en-US" sz="5600" dirty="0">
              <a:solidFill>
                <a:srgbClr val="000000"/>
              </a:solidFill>
              <a:latin typeface="Arial" panose="020B0604020202020204" pitchFamily="34" charset="0"/>
            </a:endParaRPr>
          </a:p>
          <a:p>
            <a:pPr marL="571500" indent="-571500" algn="just" defTabSz="525571" eaLnBrk="0" fontAlgn="base" hangingPunct="0">
              <a:lnSpc>
                <a:spcPct val="150000"/>
              </a:lnSpc>
              <a:spcBef>
                <a:spcPct val="0"/>
              </a:spcBef>
              <a:spcAft>
                <a:spcPct val="0"/>
              </a:spcAft>
              <a:buFont typeface="Arial" panose="020B0604020202020204" pitchFamily="34" charset="0"/>
              <a:buChar char="•"/>
            </a:pPr>
            <a:r>
              <a:rPr lang="en-US" altLang="en-US" sz="5600" dirty="0">
                <a:solidFill>
                  <a:srgbClr val="000000"/>
                </a:solidFill>
                <a:latin typeface="Arial" panose="020B0604020202020204" pitchFamily="34" charset="0"/>
              </a:rPr>
              <a:t>Emphasizes the importance of a </a:t>
            </a:r>
            <a:r>
              <a:rPr lang="en-US" altLang="en-US" sz="5600" b="1" dirty="0">
                <a:solidFill>
                  <a:srgbClr val="000000"/>
                </a:solidFill>
                <a:latin typeface="Arial" panose="020B0604020202020204" pitchFamily="34" charset="0"/>
              </a:rPr>
              <a:t>SPECIFIC LOOK TO WL-HIV</a:t>
            </a:r>
            <a:r>
              <a:rPr lang="en-US" altLang="en-US" sz="5600" dirty="0">
                <a:solidFill>
                  <a:srgbClr val="000000"/>
                </a:solidFill>
                <a:latin typeface="Arial" panose="020B0604020202020204" pitchFamily="34" charset="0"/>
              </a:rPr>
              <a:t>, especially pregnant women living with HIV, </a:t>
            </a:r>
            <a:r>
              <a:rPr lang="en-US" altLang="en-US" sz="5600" b="1" dirty="0">
                <a:solidFill>
                  <a:srgbClr val="000000"/>
                </a:solidFill>
                <a:latin typeface="Arial" panose="020B0604020202020204" pitchFamily="34" charset="0"/>
              </a:rPr>
              <a:t>regarding the safety data on the use of DTG</a:t>
            </a:r>
            <a:r>
              <a:rPr lang="en-US" altLang="en-US" sz="5600" dirty="0">
                <a:solidFill>
                  <a:srgbClr val="000000"/>
                </a:solidFill>
                <a:latin typeface="Arial" panose="020B0604020202020204" pitchFamily="34" charset="0"/>
              </a:rPr>
              <a:t>.</a:t>
            </a:r>
            <a:endParaRPr lang="en-US" altLang="en-US" sz="5600" dirty="0">
              <a:latin typeface="Arial" panose="020B0604020202020204" pitchFamily="34" charset="0"/>
            </a:endParaRPr>
          </a:p>
        </p:txBody>
      </p:sp>
      <p:pic>
        <p:nvPicPr>
          <p:cNvPr id="18" name="Imagem 17">
            <a:extLst>
              <a:ext uri="{FF2B5EF4-FFF2-40B4-BE49-F238E27FC236}">
                <a16:creationId xmlns:a16="http://schemas.microsoft.com/office/drawing/2014/main" id="{68264E63-3EBA-9747-9B76-2663BA876666}"/>
              </a:ext>
            </a:extLst>
          </p:cNvPr>
          <p:cNvPicPr>
            <a:picLocks noChangeAspect="1"/>
          </p:cNvPicPr>
          <p:nvPr/>
        </p:nvPicPr>
        <p:blipFill>
          <a:blip r:embed="rId6"/>
          <a:stretch>
            <a:fillRect/>
          </a:stretch>
        </p:blipFill>
        <p:spPr>
          <a:xfrm>
            <a:off x="18153326" y="3634759"/>
            <a:ext cx="12610573" cy="23549892"/>
          </a:xfrm>
          <a:prstGeom prst="rect">
            <a:avLst/>
          </a:prstGeom>
        </p:spPr>
      </p:pic>
      <p:pic>
        <p:nvPicPr>
          <p:cNvPr id="19" name="Imagem 18">
            <a:extLst>
              <a:ext uri="{FF2B5EF4-FFF2-40B4-BE49-F238E27FC236}">
                <a16:creationId xmlns:a16="http://schemas.microsoft.com/office/drawing/2014/main" id="{44F40390-BD2A-B348-8B71-4A90FDF2815A}"/>
              </a:ext>
            </a:extLst>
          </p:cNvPr>
          <p:cNvPicPr>
            <a:picLocks noChangeAspect="1"/>
          </p:cNvPicPr>
          <p:nvPr/>
        </p:nvPicPr>
        <p:blipFill>
          <a:blip r:embed="rId7"/>
          <a:stretch>
            <a:fillRect/>
          </a:stretch>
        </p:blipFill>
        <p:spPr>
          <a:xfrm>
            <a:off x="8770996" y="19386109"/>
            <a:ext cx="9114408" cy="7616087"/>
          </a:xfrm>
          <a:prstGeom prst="rect">
            <a:avLst/>
          </a:prstGeom>
        </p:spPr>
      </p:pic>
      <p:sp>
        <p:nvSpPr>
          <p:cNvPr id="17" name="CaixaDeTexto 16">
            <a:extLst>
              <a:ext uri="{FF2B5EF4-FFF2-40B4-BE49-F238E27FC236}">
                <a16:creationId xmlns:a16="http://schemas.microsoft.com/office/drawing/2014/main" id="{EB743F86-A3CA-5144-8718-D3C481150B18}"/>
              </a:ext>
            </a:extLst>
          </p:cNvPr>
          <p:cNvSpPr txBox="1"/>
          <p:nvPr/>
        </p:nvSpPr>
        <p:spPr>
          <a:xfrm>
            <a:off x="212188" y="27136078"/>
            <a:ext cx="42379386" cy="1908215"/>
          </a:xfrm>
          <a:prstGeom prst="rect">
            <a:avLst/>
          </a:prstGeom>
          <a:noFill/>
        </p:spPr>
        <p:txBody>
          <a:bodyPr wrap="square" rtlCol="0">
            <a:spAutoFit/>
          </a:bodyPr>
          <a:lstStyle/>
          <a:p>
            <a:r>
              <a:rPr lang="pt-BR" sz="2000" dirty="0" err="1">
                <a:solidFill>
                  <a:srgbClr val="FF0000"/>
                </a:solidFill>
              </a:rPr>
              <a:t>References</a:t>
            </a:r>
            <a:r>
              <a:rPr lang="pt-BR" sz="2000" dirty="0">
                <a:solidFill>
                  <a:srgbClr val="FF0000"/>
                </a:solidFill>
              </a:rPr>
              <a:t>: </a:t>
            </a:r>
          </a:p>
          <a:p>
            <a:r>
              <a:rPr lang="pt-BR" sz="2000" dirty="0"/>
              <a:t>1 - BATISTA, C. J. B. </a:t>
            </a:r>
            <a:r>
              <a:rPr lang="pt-BR" sz="2000" i="1" dirty="0"/>
              <a:t>et al.</a:t>
            </a:r>
            <a:r>
              <a:rPr lang="pt-BR" sz="2000" dirty="0"/>
              <a:t> </a:t>
            </a:r>
            <a:r>
              <a:rPr lang="en-US" sz="2000" b="1" dirty="0"/>
              <a:t>The Brazilian experience of implementing the active pharmacovigilance of dolutegravir</a:t>
            </a:r>
            <a:r>
              <a:rPr lang="en-US" sz="2000" dirty="0"/>
              <a:t>. </a:t>
            </a:r>
            <a:r>
              <a:rPr lang="pt-BR" sz="2000" dirty="0"/>
              <a:t>Medicine, v. 98, </a:t>
            </a:r>
            <a:r>
              <a:rPr lang="pt-BR" sz="2000" dirty="0" err="1"/>
              <a:t>n</a:t>
            </a:r>
            <a:r>
              <a:rPr lang="pt-BR" sz="2000" dirty="0"/>
              <a:t>. 10, p. e14828, mar. 2019. </a:t>
            </a:r>
            <a:r>
              <a:rPr lang="en-US" sz="2000" dirty="0"/>
              <a:t>2 - ORRELL, C. </a:t>
            </a:r>
            <a:r>
              <a:rPr lang="en-US" sz="2000" i="1" dirty="0"/>
              <a:t>et al.</a:t>
            </a:r>
            <a:r>
              <a:rPr lang="en-US" sz="2000" dirty="0"/>
              <a:t> </a:t>
            </a:r>
            <a:r>
              <a:rPr lang="en-US" sz="2000" b="1" dirty="0"/>
              <a:t>Fixed-dose combination dolutegravir, abacavir, and lamivudine versus ritonavir-boosted atazanavir plus tenofovir disoproxil fumarate and emtricitabine in previously untreated women with HIV-1 infection (ARIA): week 48 results from a </a:t>
            </a:r>
            <a:r>
              <a:rPr lang="en-US" sz="2000" b="1" dirty="0" err="1"/>
              <a:t>randomised</a:t>
            </a:r>
            <a:r>
              <a:rPr lang="en-US" sz="2000" b="1" dirty="0"/>
              <a:t>, open-label. </a:t>
            </a:r>
            <a:r>
              <a:rPr lang="en-US" sz="2000" dirty="0"/>
              <a:t>The Lancet HIV, v. 4, n. 12, p. e536–e546, 2017. </a:t>
            </a:r>
            <a:r>
              <a:rPr lang="pt-BR" sz="2000" dirty="0"/>
              <a:t>3 - CAHN, P. </a:t>
            </a:r>
            <a:r>
              <a:rPr lang="pt-BR" sz="2000" i="1" dirty="0"/>
              <a:t>et al.</a:t>
            </a:r>
            <a:r>
              <a:rPr lang="pt-BR" sz="2000" dirty="0"/>
              <a:t> </a:t>
            </a:r>
            <a:r>
              <a:rPr lang="en-US" sz="2000" b="1" dirty="0"/>
              <a:t>Dolutegravir versus </a:t>
            </a:r>
            <a:r>
              <a:rPr lang="en-US" sz="2000" b="1" dirty="0" err="1"/>
              <a:t>raltegravir</a:t>
            </a:r>
            <a:r>
              <a:rPr lang="en-US" sz="2000" b="1" dirty="0"/>
              <a:t> in antiretroviral-experienced, integrase-inhibitor-naive adults with HIV: Week 48 results from the </a:t>
            </a:r>
            <a:r>
              <a:rPr lang="en-US" sz="2000" b="1" dirty="0" err="1"/>
              <a:t>randomised</a:t>
            </a:r>
            <a:r>
              <a:rPr lang="en-US" sz="2000" b="1" dirty="0"/>
              <a:t>, double-blind, non-inferiority SAILING study</a:t>
            </a:r>
            <a:r>
              <a:rPr lang="en-US" sz="2000" dirty="0"/>
              <a:t>. The Lancet, v. 382, n. 9893, p. 700–708, 2013. 4 - CASTAGNA, A. </a:t>
            </a:r>
            <a:r>
              <a:rPr lang="en-US" sz="2000" i="1" dirty="0"/>
              <a:t>et al.</a:t>
            </a:r>
            <a:r>
              <a:rPr lang="en-US" sz="2000" dirty="0"/>
              <a:t> </a:t>
            </a:r>
            <a:r>
              <a:rPr lang="en-US" sz="2000" b="1" dirty="0"/>
              <a:t>Dolutegravir in antiretroviral-experienced patients with </a:t>
            </a:r>
            <a:r>
              <a:rPr lang="en-US" sz="2000" b="1" dirty="0" err="1"/>
              <a:t>raltegravir</a:t>
            </a:r>
            <a:r>
              <a:rPr lang="en-US" sz="2000" b="1" dirty="0"/>
              <a:t>- and/or elvitegravir-resistant HIV-1: 24-week results of the phase III VIKING-3 study</a:t>
            </a:r>
            <a:r>
              <a:rPr lang="en-US" sz="2000" dirty="0"/>
              <a:t>. Journal of Infectious Diseases, v. 210, n. 3, p. 354–362, 2014. </a:t>
            </a:r>
            <a:r>
              <a:rPr lang="pt-BR" sz="2000" dirty="0"/>
              <a:t>5 - MOLINA, J.-M. </a:t>
            </a:r>
            <a:r>
              <a:rPr lang="pt-BR" sz="2000" i="1" dirty="0"/>
              <a:t>et al.</a:t>
            </a:r>
            <a:r>
              <a:rPr lang="pt-BR" sz="2000" dirty="0"/>
              <a:t> </a:t>
            </a:r>
            <a:r>
              <a:rPr lang="en-US" sz="2000" b="1" dirty="0"/>
              <a:t>Once-daily dolutegravir is superior to once-daily darunavir/ritonavir in treatment-naïve HIV-1-positive individuals: 96 week results from FLAMINGO</a:t>
            </a:r>
            <a:r>
              <a:rPr lang="en-US" sz="2000" dirty="0"/>
              <a:t>. Journal of the International AIDS Society, v. 17, n. November, p. 19490, 2014. 6 - RAFFI, F. </a:t>
            </a:r>
            <a:r>
              <a:rPr lang="en-US" sz="2000" i="1" dirty="0"/>
              <a:t>et al.</a:t>
            </a:r>
            <a:r>
              <a:rPr lang="en-US" sz="2000" dirty="0"/>
              <a:t> </a:t>
            </a:r>
            <a:r>
              <a:rPr lang="en-US" sz="2000" b="1" dirty="0"/>
              <a:t>Once-daily dolutegravir versus twice-daily </a:t>
            </a:r>
            <a:r>
              <a:rPr lang="en-US" sz="2000" b="1" dirty="0" err="1"/>
              <a:t>raltegravir</a:t>
            </a:r>
            <a:r>
              <a:rPr lang="en-US" sz="2000" b="1" dirty="0"/>
              <a:t> in antiretroviral-naive adults with HIV-1 infection (SPRING-2 study): 96 week results from a </a:t>
            </a:r>
            <a:r>
              <a:rPr lang="en-US" sz="2000" b="1" dirty="0" err="1"/>
              <a:t>randomised</a:t>
            </a:r>
            <a:r>
              <a:rPr lang="en-US" sz="2000" b="1" dirty="0"/>
              <a:t>, double-blind, non-inferiority trial</a:t>
            </a:r>
            <a:r>
              <a:rPr lang="en-US" sz="2000" dirty="0"/>
              <a:t>. </a:t>
            </a:r>
            <a:r>
              <a:rPr lang="pt-BR" sz="2000" dirty="0"/>
              <a:t>The Lancet </a:t>
            </a:r>
            <a:r>
              <a:rPr lang="pt-BR" sz="2000" dirty="0" err="1"/>
              <a:t>Infectious</a:t>
            </a:r>
            <a:r>
              <a:rPr lang="pt-BR" sz="2000" dirty="0"/>
              <a:t> </a:t>
            </a:r>
            <a:r>
              <a:rPr lang="pt-BR" sz="2000" dirty="0" err="1"/>
              <a:t>Diseases</a:t>
            </a:r>
            <a:r>
              <a:rPr lang="pt-BR" sz="2000" dirty="0"/>
              <a:t>, v. 13, </a:t>
            </a:r>
            <a:r>
              <a:rPr lang="pt-BR" sz="2000" dirty="0" err="1"/>
              <a:t>n</a:t>
            </a:r>
            <a:r>
              <a:rPr lang="pt-BR" sz="2000" dirty="0"/>
              <a:t>. 11, p. 927–935, 2013. </a:t>
            </a:r>
          </a:p>
          <a:p>
            <a:endParaRPr lang="pt-BR" dirty="0"/>
          </a:p>
        </p:txBody>
      </p:sp>
      <p:pic>
        <p:nvPicPr>
          <p:cNvPr id="20" name="Áudio 3">
            <a:hlinkClick r:id="" action="ppaction://media"/>
            <a:extLst>
              <a:ext uri="{FF2B5EF4-FFF2-40B4-BE49-F238E27FC236}">
                <a16:creationId xmlns:a16="http://schemas.microsoft.com/office/drawing/2014/main" id="{DDC4DFC2-DDF3-49DC-8E78-F4190609180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9591518" y="940190"/>
            <a:ext cx="2336283" cy="2336283"/>
          </a:xfrm>
          <a:prstGeom prst="rect">
            <a:avLst/>
          </a:prstGeom>
        </p:spPr>
      </p:pic>
    </p:spTree>
    <p:extLst>
      <p:ext uri="{BB962C8B-B14F-4D97-AF65-F5344CB8AC3E}">
        <p14:creationId xmlns:p14="http://schemas.microsoft.com/office/powerpoint/2010/main" val="1125118062"/>
      </p:ext>
    </p:extLst>
  </p:cSld>
  <p:clrMapOvr>
    <a:masterClrMapping/>
  </p:clrMapOvr>
  <mc:AlternateContent xmlns:mc="http://schemas.openxmlformats.org/markup-compatibility/2006" xmlns:p14="http://schemas.microsoft.com/office/powerpoint/2010/main">
    <mc:Choice Requires="p14">
      <p:transition spd="slow" p14:dur="2000" advTm="278813"/>
    </mc:Choice>
    <mc:Fallback xmlns="">
      <p:transition spd="slow" advTm="2788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720"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1254</Words>
  <Application>Microsoft Office PowerPoint</Application>
  <PresentationFormat>Benutzerdefiniert</PresentationFormat>
  <Paragraphs>55</Paragraphs>
  <Slides>1</Slides>
  <Notes>1</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Century Gothic</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55</cp:revision>
  <dcterms:created xsi:type="dcterms:W3CDTF">2016-06-23T11:49:10Z</dcterms:created>
  <dcterms:modified xsi:type="dcterms:W3CDTF">2020-07-02T13:05:23Z</dcterms:modified>
</cp:coreProperties>
</file>